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309" r:id="rId4"/>
    <p:sldId id="310" r:id="rId5"/>
    <p:sldId id="285" r:id="rId6"/>
    <p:sldId id="284" r:id="rId7"/>
    <p:sldId id="288" r:id="rId8"/>
    <p:sldId id="287" r:id="rId9"/>
    <p:sldId id="286" r:id="rId10"/>
    <p:sldId id="311" r:id="rId11"/>
    <p:sldId id="289" r:id="rId12"/>
    <p:sldId id="294" r:id="rId13"/>
    <p:sldId id="292" r:id="rId14"/>
    <p:sldId id="293" r:id="rId15"/>
    <p:sldId id="27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08696-AE82-4050-9791-8BE63AB0C2E6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2539E-2B96-4D3D-86DC-A0618D775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988424" cy="216024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Преемственность дошкольного и начального  образования в условиях внедрения ФГОС НОО обучающихся с  ОВЗ</a:t>
            </a:r>
            <a:endParaRPr lang="ru-RU" b="1" dirty="0"/>
          </a:p>
        </p:txBody>
      </p:sp>
      <p:pic>
        <p:nvPicPr>
          <p:cNvPr id="13314" name="Picture 2" descr="Образовательные стандарты, ГБОУ Школа 827, Москв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04753"/>
            <a:ext cx="5148064" cy="385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Личностная готовность</a:t>
            </a:r>
            <a:endParaRPr lang="ru-RU" dirty="0"/>
          </a:p>
        </p:txBody>
      </p:sp>
      <p:pic>
        <p:nvPicPr>
          <p:cNvPr id="3" name="Picture 3" descr="DSCN02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331157" cy="249931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Picture 5" descr="DSCN02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556792"/>
            <a:ext cx="3385070" cy="2539139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" name="Picture 3" descr="DSCN02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9" y="3900462"/>
            <a:ext cx="3672408" cy="2754643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" name="Picture 4" descr="DSCN026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861048"/>
            <a:ext cx="3671492" cy="2753940"/>
          </a:xfrm>
          <a:prstGeom prst="rect">
            <a:avLst/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Интеллектуальная готовность. </a:t>
            </a:r>
            <a:endParaRPr lang="ru-RU" b="1" dirty="0"/>
          </a:p>
        </p:txBody>
      </p:sp>
      <p:pic>
        <p:nvPicPr>
          <p:cNvPr id="6" name="Picture 4" descr="DSCN0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3312367" cy="248427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Picture 6" descr="DSCN01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77072"/>
            <a:ext cx="3311525" cy="2484438"/>
          </a:xfrm>
          <a:prstGeom prst="rect">
            <a:avLst/>
          </a:prstGeom>
          <a:noFill/>
          <a:ln w="57150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8" name="Picture 5" descr="DSCN01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1" y="3960448"/>
            <a:ext cx="3384376" cy="2539223"/>
          </a:xfrm>
          <a:prstGeom prst="rect">
            <a:avLst/>
          </a:prstGeom>
          <a:noFill/>
          <a:ln w="57150">
            <a:solidFill>
              <a:srgbClr val="CC99FF"/>
            </a:solidFill>
            <a:miter lim="800000"/>
            <a:headEnd/>
            <a:tailEnd/>
          </a:ln>
        </p:spPr>
      </p:pic>
      <p:pic>
        <p:nvPicPr>
          <p:cNvPr id="9" name="Picture 2" descr="DSCN026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340768"/>
            <a:ext cx="3433314" cy="2575291"/>
          </a:xfrm>
          <a:prstGeom prst="rect">
            <a:avLst/>
          </a:prstGeom>
          <a:noFill/>
          <a:ln w="76200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Социально-психологическая готовность </a:t>
            </a:r>
            <a:endParaRPr lang="ru-RU" dirty="0"/>
          </a:p>
        </p:txBody>
      </p:sp>
      <p:pic>
        <p:nvPicPr>
          <p:cNvPr id="3" name="Picture 2" descr="DSCN02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551" y="1572145"/>
            <a:ext cx="3994441" cy="2864967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" name="Picture 6" descr="DSCN01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3600772" cy="2701301"/>
          </a:xfrm>
          <a:prstGeom prst="rect">
            <a:avLst/>
          </a:prstGeom>
          <a:noFill/>
          <a:ln w="38100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5" name="Picture 4" descr="DSCN01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313" y="4486429"/>
            <a:ext cx="2985997" cy="2240327"/>
          </a:xfrm>
          <a:prstGeom prst="rect">
            <a:avLst/>
          </a:prstGeom>
          <a:noFill/>
          <a:ln w="57150">
            <a:solidFill>
              <a:srgbClr val="00CCFF"/>
            </a:solidFill>
            <a:miter lim="800000"/>
            <a:headEnd/>
            <a:tailEnd/>
          </a:ln>
        </p:spPr>
      </p:pic>
      <p:pic>
        <p:nvPicPr>
          <p:cNvPr id="6" name="Picture 3" descr="DSCN019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8137" y="4217247"/>
            <a:ext cx="3608239" cy="2548340"/>
          </a:xfrm>
          <a:prstGeom prst="rect">
            <a:avLst/>
          </a:prstGeom>
          <a:noFill/>
          <a:ln w="57150">
            <a:solidFill>
              <a:srgbClr val="FF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 </a:t>
            </a:r>
            <a:endParaRPr lang="ru-RU" b="1" dirty="0"/>
          </a:p>
        </p:txBody>
      </p:sp>
      <p:pic>
        <p:nvPicPr>
          <p:cNvPr id="4" name="Picture 2" descr="DSCN01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4574480" cy="3621088"/>
          </a:xfrm>
          <a:prstGeom prst="rect">
            <a:avLst/>
          </a:prstGeom>
          <a:noFill/>
          <a:ln w="57150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5" name="Picture 3" descr="DSCN01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780928"/>
            <a:ext cx="4970463" cy="3729038"/>
          </a:xfrm>
          <a:prstGeom prst="rect">
            <a:avLst/>
          </a:prstGeom>
          <a:noFill/>
          <a:ln w="5715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Роль родителей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96752"/>
            <a:ext cx="6174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Все дети, достигшие школьного возраста, зачисляются в 1 класс независимо от уровня их подготовки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2274838"/>
            <a:ext cx="46085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Дети с ограниченными возможностями здоровья принимаются на обучение по адаптированной основной общеобразовательной программе только с согласия их родителей (законных представителей) и на основании рекомендаций </a:t>
            </a:r>
            <a:r>
              <a:rPr lang="ru-RU" sz="2400" dirty="0" err="1" smtClean="0"/>
              <a:t>психолого-медико-педагогической</a:t>
            </a:r>
            <a:r>
              <a:rPr lang="ru-RU" sz="2400" dirty="0" smtClean="0"/>
              <a:t> комиссии </a:t>
            </a:r>
            <a:endParaRPr lang="ru-RU" sz="2400" dirty="0"/>
          </a:p>
        </p:txBody>
      </p:sp>
      <p:pic>
        <p:nvPicPr>
          <p:cNvPr id="6" name="Picture 2" descr="Mesto i rol proektnyh i issledovatelskih tehnologiy v fgos vtorogo pokoleniya nachalnoy shkoly"/>
          <p:cNvPicPr>
            <a:picLocks noChangeAspect="1" noChangeArrowheads="1"/>
          </p:cNvPicPr>
          <p:nvPr/>
        </p:nvPicPr>
        <p:blipFill>
          <a:blip r:embed="rId2" cstate="print"/>
          <a:srcRect l="8137" t="28369" r="8704" b="3592"/>
          <a:stretch>
            <a:fillRect/>
          </a:stretch>
        </p:blipFill>
        <p:spPr bwMode="auto">
          <a:xfrm>
            <a:off x="0" y="4077072"/>
            <a:ext cx="3989777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21014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dirty="0" smtClean="0"/>
              <a:t>«Мониторинг готовности детей шестилетнего возраста к обучению в школе»</a:t>
            </a:r>
            <a:endParaRPr lang="ru-RU" sz="3600" b="1" dirty="0"/>
          </a:p>
        </p:txBody>
      </p:sp>
      <p:pic>
        <p:nvPicPr>
          <p:cNvPr id="27" name="Picture 4" descr="опять в школу - Stock Illustration Viktoria Protsak #638128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767" t="42908"/>
          <a:stretch>
            <a:fillRect/>
          </a:stretch>
        </p:blipFill>
        <p:spPr bwMode="auto">
          <a:xfrm>
            <a:off x="3419872" y="2204864"/>
            <a:ext cx="1728192" cy="3914198"/>
          </a:xfrm>
          <a:prstGeom prst="rect">
            <a:avLst/>
          </a:prstGeom>
          <a:noFill/>
        </p:spPr>
      </p:pic>
      <p:pic>
        <p:nvPicPr>
          <p:cNvPr id="28" name="Picture 4" descr="опять в школу - Stock Illustration Viktoria Protsak #6381281"/>
          <p:cNvPicPr>
            <a:picLocks noChangeAspect="1" noChangeArrowheads="1"/>
          </p:cNvPicPr>
          <p:nvPr/>
        </p:nvPicPr>
        <p:blipFill>
          <a:blip r:embed="rId2" cstate="print"/>
          <a:srcRect l="76767" b="54568"/>
          <a:stretch>
            <a:fillRect/>
          </a:stretch>
        </p:blipFill>
        <p:spPr bwMode="auto">
          <a:xfrm>
            <a:off x="1475656" y="3861048"/>
            <a:ext cx="1304041" cy="2350323"/>
          </a:xfrm>
          <a:prstGeom prst="rect">
            <a:avLst/>
          </a:prstGeom>
          <a:noFill/>
        </p:spPr>
      </p:pic>
      <p:pic>
        <p:nvPicPr>
          <p:cNvPr id="29" name="Picture 4" descr="опять в школу - Stock Illustration Viktoria Protsak #638128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234" t="77950" r="21177"/>
          <a:stretch>
            <a:fillRect/>
          </a:stretch>
        </p:blipFill>
        <p:spPr bwMode="auto">
          <a:xfrm>
            <a:off x="5796136" y="4415834"/>
            <a:ext cx="2088232" cy="1658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Внимание</a:t>
            </a:r>
            <a:endParaRPr lang="ru-RU" b="1" dirty="0"/>
          </a:p>
        </p:txBody>
      </p:sp>
      <p:pic>
        <p:nvPicPr>
          <p:cNvPr id="3" name="Picture 8" descr="грез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33375"/>
            <a:ext cx="2322512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926485" y="1772816"/>
            <a:ext cx="55339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Найди два одинаковых зонтика</a:t>
            </a:r>
            <a:endParaRPr lang="ru-RU" sz="2800" dirty="0"/>
          </a:p>
        </p:txBody>
      </p:sp>
      <p:pic>
        <p:nvPicPr>
          <p:cNvPr id="6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564904"/>
            <a:ext cx="5616351" cy="4086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Раскрась фигуры в соответствии с образцом</a:t>
            </a:r>
            <a:endParaRPr lang="ru-RU" dirty="0"/>
          </a:p>
        </p:txBody>
      </p:sp>
      <p:pic>
        <p:nvPicPr>
          <p:cNvPr id="3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6120986" cy="388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3141663"/>
            <a:ext cx="2378075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Память</a:t>
            </a:r>
          </a:p>
        </p:txBody>
      </p:sp>
      <p:pic>
        <p:nvPicPr>
          <p:cNvPr id="5" name="Picture 9" descr="Рисунок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1584176" cy="2022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699792" y="1268760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Рассмотри и запомни картинку</a:t>
            </a:r>
            <a:endParaRPr lang="ru-RU" sz="2400" dirty="0"/>
          </a:p>
        </p:txBody>
      </p:sp>
      <p:pic>
        <p:nvPicPr>
          <p:cNvPr id="7" name="Picture 4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262215"/>
            <a:ext cx="4969247" cy="4233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068960"/>
            <a:ext cx="2378075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Мышление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04664"/>
            <a:ext cx="2016224" cy="23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59832" y="1412776"/>
            <a:ext cx="51845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Подбери коврику нужную заплатку</a:t>
            </a:r>
            <a:endParaRPr lang="ru-RU" sz="2000" dirty="0"/>
          </a:p>
        </p:txBody>
      </p:sp>
      <p:pic>
        <p:nvPicPr>
          <p:cNvPr id="7" name="Picture 4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988840"/>
            <a:ext cx="58848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437112"/>
            <a:ext cx="6022975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40768"/>
            <a:ext cx="6192688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24580" name="Picture 4" descr="Календарно тематическое планирование музыкальных занятий в детском саду - Новинки софта, игр, музыки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2816" y="0"/>
            <a:ext cx="2841184" cy="2204864"/>
          </a:xfrm>
          <a:prstGeom prst="rect">
            <a:avLst/>
          </a:prstGeom>
          <a:noFill/>
        </p:spPr>
      </p:pic>
      <p:pic>
        <p:nvPicPr>
          <p:cNvPr id="7" name="Picture 4" descr="Fgos noo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112" t="19549" r="9649" b="7372"/>
          <a:stretch>
            <a:fillRect/>
          </a:stretch>
        </p:blipFill>
        <p:spPr bwMode="auto">
          <a:xfrm>
            <a:off x="0" y="1772816"/>
            <a:ext cx="2122469" cy="432048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3528" y="332656"/>
            <a:ext cx="59046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Black" pitchFamily="34" charset="0"/>
              </a:rPr>
              <a:t>«Портрет выпускника начальной школы»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123728" y="1484784"/>
            <a:ext cx="4896545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любящий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свой народ, свой край и свою Родину;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уважающий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принимающий ценности семьи и общества;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любознательный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активно и заинтересованно познающий мир;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владеющий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основами умения учиться, способный к организации собственной деятельности;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готовый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самостоятельно действовать и отвечать за свои поступки перед семьей и обществом;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доброжелательный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умеющий слушать и слышать собеседника, обосновывать  свою позицию, высказывать свое мнение;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выполняющий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правила здорового и безопасного для себя и окружающих образа жизни.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Математика</a:t>
            </a:r>
            <a:endParaRPr lang="ru-RU" dirty="0"/>
          </a:p>
        </p:txBody>
      </p:sp>
      <p:pic>
        <p:nvPicPr>
          <p:cNvPr id="3" name="Picture 7" descr="учащийс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2376264" cy="223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PE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60649"/>
            <a:ext cx="1872208" cy="192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250209"/>
            <a:ext cx="4968651" cy="460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3851920" cy="115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Мелкая моторика и координация движения рук</a:t>
            </a:r>
            <a:endParaRPr lang="ru-RU" dirty="0"/>
          </a:p>
        </p:txBody>
      </p:sp>
      <p:pic>
        <p:nvPicPr>
          <p:cNvPr id="3" name="Picture 7" descr="карандаш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908720"/>
            <a:ext cx="151288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1560" y="1628801"/>
            <a:ext cx="6246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Обведи рисунки точно по линиям, старайся не отрывать карандаш от бумаги</a:t>
            </a:r>
            <a:endParaRPr lang="ru-RU" sz="2000" dirty="0"/>
          </a:p>
        </p:txBody>
      </p:sp>
      <p:pic>
        <p:nvPicPr>
          <p:cNvPr id="5" name="Picture 4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780928"/>
            <a:ext cx="6480175" cy="325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Чтение</a:t>
            </a:r>
            <a:endParaRPr lang="ru-RU" dirty="0"/>
          </a:p>
        </p:txBody>
      </p:sp>
      <p:pic>
        <p:nvPicPr>
          <p:cNvPr id="3" name="Picture 6" descr="LIBR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0732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книг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60648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43808" y="1340768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Найди неправильные буквы</a:t>
            </a:r>
            <a:endParaRPr lang="ru-RU" sz="2000" dirty="0"/>
          </a:p>
        </p:txBody>
      </p:sp>
      <p:pic>
        <p:nvPicPr>
          <p:cNvPr id="6" name="Picture 4" descr="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420888"/>
            <a:ext cx="6337300" cy="415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Прочитай слово и найди подходящую к нему картинку</a:t>
            </a:r>
            <a:endParaRPr lang="ru-RU" dirty="0"/>
          </a:p>
        </p:txBody>
      </p:sp>
      <p:pic>
        <p:nvPicPr>
          <p:cNvPr id="3" name="Picture 4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8066088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Какая картинка лишняя.</a:t>
            </a:r>
            <a:br>
              <a:rPr lang="ru-RU" dirty="0" smtClean="0"/>
            </a:br>
            <a:r>
              <a:rPr lang="ru-RU" dirty="0" smtClean="0"/>
              <a:t> Назови первый звук каждого слова</a:t>
            </a:r>
            <a:endParaRPr lang="ru-RU" dirty="0"/>
          </a:p>
        </p:txBody>
      </p:sp>
      <p:pic>
        <p:nvPicPr>
          <p:cNvPr id="3" name="Picture 4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72816"/>
            <a:ext cx="5256213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</p:spPr>
        <p:txBody>
          <a:bodyPr/>
          <a:lstStyle/>
          <a:p>
            <a:r>
              <a:rPr lang="ru-RU" dirty="0" smtClean="0"/>
              <a:t>Воображение</a:t>
            </a:r>
            <a:endParaRPr lang="ru-RU" dirty="0"/>
          </a:p>
        </p:txBody>
      </p:sp>
      <p:pic>
        <p:nvPicPr>
          <p:cNvPr id="3" name="Picture 6" descr="NEEDHEL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095" y="332656"/>
            <a:ext cx="2943710" cy="2749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491880" y="1700808"/>
            <a:ext cx="4968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На что похожи облака?</a:t>
            </a:r>
            <a:endParaRPr lang="ru-RU" sz="2000" dirty="0"/>
          </a:p>
        </p:txBody>
      </p:sp>
      <p:pic>
        <p:nvPicPr>
          <p:cNvPr id="5" name="Picture 4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364392"/>
            <a:ext cx="5616624" cy="4147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Преврати фигуры в интересные предметы</a:t>
            </a:r>
            <a:endParaRPr lang="ru-RU" dirty="0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1258889" y="2565400"/>
            <a:ext cx="1008856" cy="8636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4211638" y="1916113"/>
            <a:ext cx="1057275" cy="18510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084888" y="3068638"/>
            <a:ext cx="2376487" cy="914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1116013" y="4581525"/>
            <a:ext cx="2663825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5435600" y="4868863"/>
            <a:ext cx="1490663" cy="14398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Готов ли ребёнок к школе?</a:t>
            </a:r>
            <a:endParaRPr lang="ru-RU" dirty="0"/>
          </a:p>
        </p:txBody>
      </p:sp>
      <p:pic>
        <p:nvPicPr>
          <p:cNvPr id="6" name="Picture 9" descr="Подарок школе: уникальная лазерная гравировка на школьной доске Интернет-журнал &quot;Наш Киев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204864"/>
            <a:ext cx="5804025" cy="3974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0018-018-Ozhidaemye-rezultaty-portret-vypusknika-nachalnoj-shko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ПЕРВЫЙ ШАГ В ШКОЛУ</a:t>
            </a:r>
            <a:endParaRPr lang="ru-RU" b="1" dirty="0"/>
          </a:p>
        </p:txBody>
      </p:sp>
      <p:pic>
        <p:nvPicPr>
          <p:cNvPr id="4" name="Рисунок 3" descr="C:\Documents and Settings\Admin\Рабочий стол\1 класс\ФОТО 1Б\Изображение 10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24744"/>
            <a:ext cx="352839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Рабочий стол\1 класс\ФОТО 1Б\Изображение 10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268760"/>
            <a:ext cx="2952328" cy="261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1 класс\ФОТО 1Б\Изображение 10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068960"/>
            <a:ext cx="309066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Рабочий стол\1 класс\ФОТО 1Б\Изображение 10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861048"/>
            <a:ext cx="316835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Уже не детский сад</a:t>
            </a:r>
            <a:endParaRPr lang="ru-RU" b="1" dirty="0"/>
          </a:p>
        </p:txBody>
      </p:sp>
      <p:pic>
        <p:nvPicPr>
          <p:cNvPr id="4" name="Рисунок 3" descr="C:\Documents and Settings\Admin\Рабочий стол\1 класс\ФОТО 1Б\Изображение 101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340768"/>
            <a:ext cx="288032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Рабочий стол\1 класс\ФОТО 1Б\Изображение 10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484784"/>
            <a:ext cx="288032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1 класс\ФОТО 1Б\Изображение 10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933056"/>
            <a:ext cx="324036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Рабочий стол\1 класс\ФОТО 1Б\Изображение 10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149080"/>
            <a:ext cx="2808312" cy="2390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Admin\Рабочий стол\1 класс\ФОТО 1Б\Изображение 106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700808"/>
            <a:ext cx="273630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9972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Поступление в школу- переломный момент в жизни дошкольника</a:t>
            </a:r>
            <a:endParaRPr lang="ru-RU" b="1" dirty="0"/>
          </a:p>
        </p:txBody>
      </p:sp>
      <p:pic>
        <p:nvPicPr>
          <p:cNvPr id="4" name="Рисунок 3" descr="C:\Documents and Settings\Admin\Рабочий стол\1 класс\ФОТО 1Б\Изображение 10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4032448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Рабочий стол\1 класс\ФОТО 1Б\Изображение 10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628800"/>
            <a:ext cx="3816424" cy="2570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1 класс\ФОТО 1Б\Изображение 107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149080"/>
            <a:ext cx="309634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Рабочий стол\1 класс\ФОТО 1Б\Изображение 107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221088"/>
            <a:ext cx="302433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pic>
        <p:nvPicPr>
          <p:cNvPr id="4098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241</Words>
  <Application>Microsoft Office PowerPoint</Application>
  <PresentationFormat>Экран (4:3)</PresentationFormat>
  <Paragraphs>39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Преемственность дошкольного и начального  образования в условиях внедрения ФГОС НОО обучающихся с  ОВЗ</vt:lpstr>
      <vt:lpstr> </vt:lpstr>
      <vt:lpstr>Слайд 3</vt:lpstr>
      <vt:lpstr>Слайд 4</vt:lpstr>
      <vt:lpstr>ПЕРВЫЙ ШАГ В ШКОЛУ</vt:lpstr>
      <vt:lpstr>Уже не детский сад</vt:lpstr>
      <vt:lpstr>Слайд 7</vt:lpstr>
      <vt:lpstr>Поступление в школу- переломный момент в жизни дошкольника</vt:lpstr>
      <vt:lpstr>Слайд 9</vt:lpstr>
      <vt:lpstr>Личностная готовность</vt:lpstr>
      <vt:lpstr>Интеллектуальная готовность. </vt:lpstr>
      <vt:lpstr>Социально-психологическая готовность </vt:lpstr>
      <vt:lpstr> </vt:lpstr>
      <vt:lpstr>Роль родителей</vt:lpstr>
      <vt:lpstr> «Мониторинг готовности детей шестилетнего возраста к обучению в школе»</vt:lpstr>
      <vt:lpstr>Внимание</vt:lpstr>
      <vt:lpstr>Раскрась фигуры в соответствии с образцом</vt:lpstr>
      <vt:lpstr>Память</vt:lpstr>
      <vt:lpstr>Мышление</vt:lpstr>
      <vt:lpstr>Математика</vt:lpstr>
      <vt:lpstr>Мелкая моторика и координация движения рук</vt:lpstr>
      <vt:lpstr>Чтение</vt:lpstr>
      <vt:lpstr>Прочитай слово и найди подходящую к нему картинку</vt:lpstr>
      <vt:lpstr>Какая картинка лишняя.  Назови первый звук каждого слова</vt:lpstr>
      <vt:lpstr>Воображение</vt:lpstr>
      <vt:lpstr>Преврати фигуры в интересные предметы</vt:lpstr>
      <vt:lpstr>Готов ли ребёнок к школе?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для родителей 1 класса. «ФГОС»</dc:title>
  <dc:creator>ВАЛЕРА</dc:creator>
  <cp:lastModifiedBy>Admin</cp:lastModifiedBy>
  <cp:revision>49</cp:revision>
  <dcterms:created xsi:type="dcterms:W3CDTF">2015-06-10T15:37:29Z</dcterms:created>
  <dcterms:modified xsi:type="dcterms:W3CDTF">2018-04-26T04:42:52Z</dcterms:modified>
</cp:coreProperties>
</file>